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3654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6566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1214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3699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5555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6985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7156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1957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4342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9594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6/28/2021</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7620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6/28/2021</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1055658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9"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0" name="Color Fill">
            <a:extLst>
              <a:ext uri="{FF2B5EF4-FFF2-40B4-BE49-F238E27FC236}">
                <a16:creationId xmlns:a16="http://schemas.microsoft.com/office/drawing/2014/main" id="{06FDC3C5-8431-45BA-A6F9-CFFCB567E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4F375F62-07E0-443B-9C48-A982359326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6861532"/>
            <a:chOff x="7739089" y="-3532"/>
            <a:chExt cx="4449863" cy="6861532"/>
          </a:xfrm>
        </p:grpSpPr>
        <p:sp>
          <p:nvSpPr>
            <p:cNvPr id="14" name="Freeform: Shape 13">
              <a:extLst>
                <a:ext uri="{FF2B5EF4-FFF2-40B4-BE49-F238E27FC236}">
                  <a16:creationId xmlns:a16="http://schemas.microsoft.com/office/drawing/2014/main" id="{CAD3DE53-A5DD-4681-A623-D2ABA4F5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5951" y="1365822"/>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75000"/>
                </a:schemeClr>
              </a:fgClr>
              <a:bgClr>
                <a:schemeClr val="accent1">
                  <a:lumMod val="50000"/>
                </a:schemeClr>
              </a:bgClr>
            </a:pattFill>
            <a:ln w="9525" cap="flat">
              <a:noFill/>
              <a:prstDash val="solid"/>
              <a:miter/>
            </a:ln>
          </p:spPr>
          <p:txBody>
            <a:bodyPr rtlCol="0" anchor="ctr"/>
            <a:lstStyle/>
            <a:p>
              <a:pPr lvl="0"/>
              <a:endParaRPr lang="en-US"/>
            </a:p>
          </p:txBody>
        </p:sp>
        <p:sp>
          <p:nvSpPr>
            <p:cNvPr id="15" name="Oval 14">
              <a:extLst>
                <a:ext uri="{FF2B5EF4-FFF2-40B4-BE49-F238E27FC236}">
                  <a16:creationId xmlns:a16="http://schemas.microsoft.com/office/drawing/2014/main" id="{0B180B35-C330-4CE0-8539-329851544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Freeform: Shape 15">
              <a:extLst>
                <a:ext uri="{FF2B5EF4-FFF2-40B4-BE49-F238E27FC236}">
                  <a16:creationId xmlns:a16="http://schemas.microsoft.com/office/drawing/2014/main" id="{50F4DE9E-8700-47A1-B979-37CF4E27F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1" name="Freeform: Shape 16">
              <a:extLst>
                <a:ext uri="{FF2B5EF4-FFF2-40B4-BE49-F238E27FC236}">
                  <a16:creationId xmlns:a16="http://schemas.microsoft.com/office/drawing/2014/main" id="{8DA72DB4-0020-442C-A0F9-7320837E1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02" name="Graphic 9">
              <a:extLst>
                <a:ext uri="{FF2B5EF4-FFF2-40B4-BE49-F238E27FC236}">
                  <a16:creationId xmlns:a16="http://schemas.microsoft.com/office/drawing/2014/main" id="{BC11E757-F50F-4F18-9F0D-6DF406191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sp>
          <p:nvSpPr>
            <p:cNvPr id="103" name="Graphic 9">
              <a:extLst>
                <a:ext uri="{FF2B5EF4-FFF2-40B4-BE49-F238E27FC236}">
                  <a16:creationId xmlns:a16="http://schemas.microsoft.com/office/drawing/2014/main" id="{E8A144E7-745C-4BEF-AE3D-D714ABF11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862" y="556562"/>
              <a:ext cx="2681635" cy="268163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04" name="Graphic 9">
              <a:extLst>
                <a:ext uri="{FF2B5EF4-FFF2-40B4-BE49-F238E27FC236}">
                  <a16:creationId xmlns:a16="http://schemas.microsoft.com/office/drawing/2014/main" id="{AE4696B9-5372-4006-B954-F44B5BDAA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5227" y="17974"/>
              <a:ext cx="3875605"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105"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DAFE71F-B8DB-47EB-84F8-BD4C4B23C842}"/>
              </a:ext>
            </a:extLst>
          </p:cNvPr>
          <p:cNvSpPr>
            <a:spLocks noGrp="1"/>
          </p:cNvSpPr>
          <p:nvPr>
            <p:ph type="ctrTitle"/>
          </p:nvPr>
        </p:nvSpPr>
        <p:spPr>
          <a:xfrm>
            <a:off x="457200" y="676656"/>
            <a:ext cx="6953436" cy="3063240"/>
          </a:xfrm>
        </p:spPr>
        <p:txBody>
          <a:bodyPr>
            <a:normAutofit/>
          </a:bodyPr>
          <a:lstStyle/>
          <a:p>
            <a:r>
              <a:rPr lang="lv-LV"/>
              <a:t>De Bono 6 domāšanas cepures</a:t>
            </a:r>
            <a:endParaRPr lang="en-GB" dirty="0"/>
          </a:p>
        </p:txBody>
      </p:sp>
      <p:sp>
        <p:nvSpPr>
          <p:cNvPr id="3" name="Subtitle 2">
            <a:extLst>
              <a:ext uri="{FF2B5EF4-FFF2-40B4-BE49-F238E27FC236}">
                <a16:creationId xmlns:a16="http://schemas.microsoft.com/office/drawing/2014/main" id="{87472ED4-E718-4BD6-BB61-CFDC6BEBD131}"/>
              </a:ext>
            </a:extLst>
          </p:cNvPr>
          <p:cNvSpPr>
            <a:spLocks noGrp="1"/>
          </p:cNvSpPr>
          <p:nvPr>
            <p:ph type="subTitle" idx="1"/>
          </p:nvPr>
        </p:nvSpPr>
        <p:spPr>
          <a:xfrm>
            <a:off x="457200" y="3872072"/>
            <a:ext cx="6953436" cy="2284254"/>
          </a:xfrm>
        </p:spPr>
        <p:txBody>
          <a:bodyPr>
            <a:normAutofit/>
          </a:bodyPr>
          <a:lstStyle/>
          <a:p>
            <a:pPr algn="ctr"/>
            <a:r>
              <a:rPr lang="lv-LV" dirty="0"/>
              <a:t>Materiāla autore Aija Burkevica, Mg. </a:t>
            </a:r>
            <a:r>
              <a:rPr lang="lv-LV" dirty="0" err="1"/>
              <a:t>paed</a:t>
            </a:r>
            <a:r>
              <a:rPr lang="lv-LV" dirty="0"/>
              <a:t>, Mg. </a:t>
            </a:r>
            <a:r>
              <a:rPr lang="lv-LV" dirty="0" err="1"/>
              <a:t>oec</a:t>
            </a:r>
            <a:endParaRPr lang="lv-LV" dirty="0"/>
          </a:p>
          <a:p>
            <a:pPr algn="ctr"/>
            <a:r>
              <a:rPr lang="lv-LV" dirty="0"/>
              <a:t>Liepāja 2021</a:t>
            </a:r>
            <a:endParaRPr lang="en-GB" dirty="0"/>
          </a:p>
        </p:txBody>
      </p:sp>
      <p:pic>
        <p:nvPicPr>
          <p:cNvPr id="4" name="Picture 3">
            <a:extLst>
              <a:ext uri="{FF2B5EF4-FFF2-40B4-BE49-F238E27FC236}">
                <a16:creationId xmlns:a16="http://schemas.microsoft.com/office/drawing/2014/main" id="{24C2DF6C-D576-4252-8E15-170D13BD901F}"/>
              </a:ext>
            </a:extLst>
          </p:cNvPr>
          <p:cNvPicPr>
            <a:picLocks noChangeAspect="1"/>
          </p:cNvPicPr>
          <p:nvPr/>
        </p:nvPicPr>
        <p:blipFill>
          <a:blip r:embed="rId3"/>
          <a:stretch>
            <a:fillRect/>
          </a:stretch>
        </p:blipFill>
        <p:spPr>
          <a:xfrm>
            <a:off x="8354038" y="1352563"/>
            <a:ext cx="2620498" cy="1172672"/>
          </a:xfrm>
          <a:prstGeom prst="rect">
            <a:avLst/>
          </a:prstGeom>
        </p:spPr>
      </p:pic>
    </p:spTree>
    <p:extLst>
      <p:ext uri="{BB962C8B-B14F-4D97-AF65-F5344CB8AC3E}">
        <p14:creationId xmlns:p14="http://schemas.microsoft.com/office/powerpoint/2010/main" val="413016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6" name="Oval 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7" name="Freeform: Shape 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8"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0"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1C5F7C1-DC07-4CDE-AE31-51A24D04AFE2}"/>
              </a:ext>
            </a:extLst>
          </p:cNvPr>
          <p:cNvSpPr>
            <a:spLocks noGrp="1"/>
          </p:cNvSpPr>
          <p:nvPr>
            <p:ph type="title"/>
          </p:nvPr>
        </p:nvSpPr>
        <p:spPr>
          <a:xfrm>
            <a:off x="457201" y="668049"/>
            <a:ext cx="6975566" cy="1325563"/>
          </a:xfrm>
        </p:spPr>
        <p:txBody>
          <a:bodyPr>
            <a:normAutofit/>
          </a:bodyPr>
          <a:lstStyle/>
          <a:p>
            <a:r>
              <a:rPr lang="lv-LV" dirty="0"/>
              <a:t>Edvards </a:t>
            </a:r>
            <a:r>
              <a:rPr lang="lv-LV" dirty="0" err="1"/>
              <a:t>de</a:t>
            </a:r>
            <a:r>
              <a:rPr lang="lv-LV" dirty="0"/>
              <a:t> Bono (1933)</a:t>
            </a:r>
            <a:endParaRPr lang="en-GB" dirty="0"/>
          </a:p>
        </p:txBody>
      </p:sp>
      <p:sp>
        <p:nvSpPr>
          <p:cNvPr id="3" name="Content Placeholder 2">
            <a:extLst>
              <a:ext uri="{FF2B5EF4-FFF2-40B4-BE49-F238E27FC236}">
                <a16:creationId xmlns:a16="http://schemas.microsoft.com/office/drawing/2014/main" id="{E45D57D5-9CC8-4296-9928-11DEA45126E7}"/>
              </a:ext>
            </a:extLst>
          </p:cNvPr>
          <p:cNvSpPr>
            <a:spLocks noGrp="1"/>
          </p:cNvSpPr>
          <p:nvPr>
            <p:ph idx="1"/>
          </p:nvPr>
        </p:nvSpPr>
        <p:spPr>
          <a:xfrm>
            <a:off x="457201" y="2096713"/>
            <a:ext cx="6975566" cy="4080250"/>
          </a:xfrm>
        </p:spPr>
        <p:txBody>
          <a:bodyPr>
            <a:normAutofit/>
          </a:bodyPr>
          <a:lstStyle/>
          <a:p>
            <a:r>
              <a:rPr lang="lv-LV" b="0" i="0">
                <a:effectLst/>
                <a:latin typeface="+mj-lt"/>
              </a:rPr>
              <a:t>Ārsts, psihologs, filozofs </a:t>
            </a:r>
          </a:p>
          <a:p>
            <a:endParaRPr lang="lv-LV" b="0" i="0">
              <a:effectLst/>
              <a:latin typeface="+mj-lt"/>
            </a:endParaRPr>
          </a:p>
          <a:p>
            <a:r>
              <a:rPr lang="en-GB" b="0" i="0">
                <a:effectLst/>
                <a:latin typeface="+mj-lt"/>
              </a:rPr>
              <a:t>Vadošā autoritāte radošās domāšanas un domāšanas kā prasmes mācīšanas jomās</a:t>
            </a:r>
            <a:endParaRPr lang="lv-LV" b="0" i="0">
              <a:effectLst/>
              <a:latin typeface="+mj-lt"/>
            </a:endParaRPr>
          </a:p>
          <a:p>
            <a:endParaRPr lang="lv-LV" b="0" i="0">
              <a:effectLst/>
              <a:latin typeface="+mj-lt"/>
            </a:endParaRPr>
          </a:p>
          <a:p>
            <a:r>
              <a:rPr lang="lv-LV">
                <a:latin typeface="+mj-lt"/>
              </a:rPr>
              <a:t>6 domāšanas cepuru metodikas autors </a:t>
            </a:r>
          </a:p>
          <a:p>
            <a:endParaRPr lang="lv-LV">
              <a:latin typeface="+mj-lt"/>
            </a:endParaRPr>
          </a:p>
          <a:p>
            <a:r>
              <a:rPr lang="lv-LV" b="0" i="0">
                <a:effectLst/>
                <a:latin typeface="+mj-lt"/>
              </a:rPr>
              <a:t> Daži autori uzskata viņa izstrādāto Sešu cepuru metodiku par svarīgāko pārmaiņu cilvēku domāšanā pēdējo 2300 gadu laikā</a:t>
            </a:r>
            <a:endParaRPr lang="lv-LV">
              <a:latin typeface="+mj-lt"/>
            </a:endParaRPr>
          </a:p>
        </p:txBody>
      </p:sp>
      <p:pic>
        <p:nvPicPr>
          <p:cNvPr id="4" name="Picture 3" descr="A person in a suit&#10;&#10;Description automatically generated with low confidence">
            <a:extLst>
              <a:ext uri="{FF2B5EF4-FFF2-40B4-BE49-F238E27FC236}">
                <a16:creationId xmlns:a16="http://schemas.microsoft.com/office/drawing/2014/main" id="{4C7F70D5-C455-4E71-AEED-8A52BD319BA3}"/>
              </a:ext>
            </a:extLst>
          </p:cNvPr>
          <p:cNvPicPr>
            <a:picLocks noChangeAspect="1"/>
          </p:cNvPicPr>
          <p:nvPr/>
        </p:nvPicPr>
        <p:blipFill rotWithShape="1">
          <a:blip r:embed="rId3"/>
          <a:srcRect t="14124" r="4" b="10879"/>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101639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15"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5E60167-5FDA-4042-AFDF-A6E1A50B6752}"/>
              </a:ext>
            </a:extLst>
          </p:cNvPr>
          <p:cNvSpPr>
            <a:spLocks noGrp="1"/>
          </p:cNvSpPr>
          <p:nvPr>
            <p:ph type="title"/>
          </p:nvPr>
        </p:nvSpPr>
        <p:spPr>
          <a:xfrm>
            <a:off x="457200" y="758952"/>
            <a:ext cx="4640729" cy="1325563"/>
          </a:xfrm>
        </p:spPr>
        <p:txBody>
          <a:bodyPr anchor="b">
            <a:normAutofit/>
          </a:bodyPr>
          <a:lstStyle/>
          <a:p>
            <a:r>
              <a:rPr lang="lv-LV" dirty="0"/>
              <a:t>6 cepuru nozīme</a:t>
            </a:r>
            <a:endParaRPr lang="en-GB" dirty="0"/>
          </a:p>
        </p:txBody>
      </p:sp>
      <p:sp>
        <p:nvSpPr>
          <p:cNvPr id="3" name="Content Placeholder 2">
            <a:extLst>
              <a:ext uri="{FF2B5EF4-FFF2-40B4-BE49-F238E27FC236}">
                <a16:creationId xmlns:a16="http://schemas.microsoft.com/office/drawing/2014/main" id="{D0D62CD2-195E-4563-8F37-BDFA7FB3DAEE}"/>
              </a:ext>
            </a:extLst>
          </p:cNvPr>
          <p:cNvSpPr>
            <a:spLocks noGrp="1"/>
          </p:cNvSpPr>
          <p:nvPr>
            <p:ph idx="1"/>
          </p:nvPr>
        </p:nvSpPr>
        <p:spPr>
          <a:xfrm>
            <a:off x="509046" y="2271860"/>
            <a:ext cx="5816339" cy="3901725"/>
          </a:xfrm>
        </p:spPr>
        <p:txBody>
          <a:bodyPr>
            <a:normAutofit/>
          </a:bodyPr>
          <a:lstStyle/>
          <a:p>
            <a:pPr algn="just"/>
            <a:r>
              <a:rPr lang="lv-LV" b="1" i="0" dirty="0">
                <a:effectLst/>
                <a:latin typeface="+mj-lt"/>
              </a:rPr>
              <a:t>Baltā cepure </a:t>
            </a:r>
            <a:r>
              <a:rPr lang="lv-LV" b="0" i="0" dirty="0">
                <a:effectLst/>
                <a:latin typeface="+mj-lt"/>
              </a:rPr>
              <a:t>- saistīta ar objektīviem faktiem</a:t>
            </a:r>
          </a:p>
          <a:p>
            <a:pPr algn="just"/>
            <a:r>
              <a:rPr lang="lv-LV" b="1" i="0" dirty="0">
                <a:solidFill>
                  <a:schemeClr val="accent2">
                    <a:lumMod val="75000"/>
                  </a:schemeClr>
                </a:solidFill>
                <a:effectLst/>
                <a:latin typeface="+mj-lt"/>
              </a:rPr>
              <a:t>Sarkanā cepure</a:t>
            </a:r>
            <a:r>
              <a:rPr lang="lv-LV" b="0" i="0" dirty="0">
                <a:solidFill>
                  <a:schemeClr val="accent2">
                    <a:lumMod val="75000"/>
                  </a:schemeClr>
                </a:solidFill>
                <a:effectLst/>
                <a:latin typeface="+mj-lt"/>
              </a:rPr>
              <a:t> </a:t>
            </a:r>
            <a:r>
              <a:rPr lang="lv-LV" b="0" i="0" dirty="0">
                <a:effectLst/>
                <a:latin typeface="+mj-lt"/>
              </a:rPr>
              <a:t>- saistīta ar emocionālo skatījumu</a:t>
            </a:r>
          </a:p>
          <a:p>
            <a:pPr algn="just"/>
            <a:r>
              <a:rPr lang="lv-LV" b="1" i="0" dirty="0">
                <a:solidFill>
                  <a:schemeClr val="bg1"/>
                </a:solidFill>
                <a:effectLst/>
                <a:latin typeface="+mj-lt"/>
              </a:rPr>
              <a:t>Melnā cepure</a:t>
            </a:r>
            <a:r>
              <a:rPr lang="lv-LV" b="0" i="0" dirty="0">
                <a:solidFill>
                  <a:schemeClr val="bg1"/>
                </a:solidFill>
                <a:effectLst/>
                <a:latin typeface="+mj-lt"/>
              </a:rPr>
              <a:t> </a:t>
            </a:r>
            <a:r>
              <a:rPr lang="lv-LV" b="0" i="0" dirty="0">
                <a:effectLst/>
                <a:latin typeface="+mj-lt"/>
              </a:rPr>
              <a:t>- saistīta ar kritisku idejas izvērtēšanu</a:t>
            </a:r>
          </a:p>
          <a:p>
            <a:pPr algn="just"/>
            <a:r>
              <a:rPr lang="lv-LV" b="1" i="0" dirty="0">
                <a:solidFill>
                  <a:srgbClr val="FFFF00"/>
                </a:solidFill>
                <a:effectLst/>
                <a:latin typeface="+mj-lt"/>
              </a:rPr>
              <a:t>Dzeltenā cepure</a:t>
            </a:r>
            <a:r>
              <a:rPr lang="lv-LV" b="0" i="0" dirty="0">
                <a:solidFill>
                  <a:srgbClr val="FFFF00"/>
                </a:solidFill>
                <a:effectLst/>
                <a:latin typeface="+mj-lt"/>
              </a:rPr>
              <a:t> </a:t>
            </a:r>
            <a:r>
              <a:rPr lang="lv-LV" b="0" i="0" dirty="0">
                <a:effectLst/>
                <a:latin typeface="+mj-lt"/>
              </a:rPr>
              <a:t>- saistīta ar optimismu un pozitīvu domāšanu</a:t>
            </a:r>
          </a:p>
          <a:p>
            <a:pPr algn="just"/>
            <a:r>
              <a:rPr lang="lv-LV" b="1" dirty="0">
                <a:solidFill>
                  <a:schemeClr val="bg2">
                    <a:lumMod val="50000"/>
                    <a:lumOff val="50000"/>
                  </a:schemeClr>
                </a:solidFill>
                <a:latin typeface="+mj-lt"/>
              </a:rPr>
              <a:t>Zaļā cepure </a:t>
            </a:r>
            <a:r>
              <a:rPr lang="lv-LV" b="0" i="0" dirty="0">
                <a:effectLst/>
                <a:latin typeface="+mj-lt"/>
              </a:rPr>
              <a:t>- saistīta ar radošumu un jaunām idejām</a:t>
            </a:r>
          </a:p>
          <a:p>
            <a:pPr algn="just"/>
            <a:r>
              <a:rPr lang="lv-LV" b="1" dirty="0">
                <a:solidFill>
                  <a:srgbClr val="0070C0"/>
                </a:solidFill>
                <a:latin typeface="+mj-lt"/>
              </a:rPr>
              <a:t>Zilā cepure</a:t>
            </a:r>
            <a:r>
              <a:rPr lang="lv-LV" b="0" i="0" dirty="0">
                <a:effectLst/>
                <a:latin typeface="+mj-lt"/>
              </a:rPr>
              <a:t> - saistīta ar kontroli un procesa novērošanu</a:t>
            </a:r>
            <a:endParaRPr lang="en-GB" dirty="0">
              <a:latin typeface="+mj-lt"/>
            </a:endParaRPr>
          </a:p>
        </p:txBody>
      </p:sp>
      <p:pic>
        <p:nvPicPr>
          <p:cNvPr id="4" name="Picture 3">
            <a:extLst>
              <a:ext uri="{FF2B5EF4-FFF2-40B4-BE49-F238E27FC236}">
                <a16:creationId xmlns:a16="http://schemas.microsoft.com/office/drawing/2014/main" id="{5AD49202-A30C-4CAE-A123-A6928C9712AC}"/>
              </a:ext>
            </a:extLst>
          </p:cNvPr>
          <p:cNvPicPr>
            <a:picLocks noChangeAspect="1"/>
          </p:cNvPicPr>
          <p:nvPr/>
        </p:nvPicPr>
        <p:blipFill>
          <a:blip r:embed="rId3"/>
          <a:stretch>
            <a:fillRect/>
          </a:stretch>
        </p:blipFill>
        <p:spPr>
          <a:xfrm>
            <a:off x="6566913" y="2828219"/>
            <a:ext cx="4593771" cy="1332193"/>
          </a:xfrm>
          <a:prstGeom prst="rect">
            <a:avLst/>
          </a:prstGeom>
        </p:spPr>
      </p:pic>
    </p:spTree>
    <p:extLst>
      <p:ext uri="{BB962C8B-B14F-4D97-AF65-F5344CB8AC3E}">
        <p14:creationId xmlns:p14="http://schemas.microsoft.com/office/powerpoint/2010/main" val="13660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4" name="Oval 13">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517658D-D895-4CC3-A265-0D5DB42151E8}"/>
              </a:ext>
            </a:extLst>
          </p:cNvPr>
          <p:cNvSpPr>
            <a:spLocks noGrp="1"/>
          </p:cNvSpPr>
          <p:nvPr>
            <p:ph type="title"/>
          </p:nvPr>
        </p:nvSpPr>
        <p:spPr>
          <a:xfrm>
            <a:off x="457200" y="668049"/>
            <a:ext cx="5895581" cy="1325563"/>
          </a:xfrm>
        </p:spPr>
        <p:txBody>
          <a:bodyPr>
            <a:normAutofit/>
          </a:bodyPr>
          <a:lstStyle/>
          <a:p>
            <a:r>
              <a:rPr lang="lv-LV" dirty="0"/>
              <a:t>Sadzīves problēmas analīze</a:t>
            </a:r>
            <a:endParaRPr lang="en-GB" dirty="0"/>
          </a:p>
        </p:txBody>
      </p:sp>
      <p:sp>
        <p:nvSpPr>
          <p:cNvPr id="3" name="Content Placeholder 2">
            <a:extLst>
              <a:ext uri="{FF2B5EF4-FFF2-40B4-BE49-F238E27FC236}">
                <a16:creationId xmlns:a16="http://schemas.microsoft.com/office/drawing/2014/main" id="{D5CE2504-31D7-42B8-9789-821F6F2E3B4F}"/>
              </a:ext>
            </a:extLst>
          </p:cNvPr>
          <p:cNvSpPr>
            <a:spLocks noGrp="1"/>
          </p:cNvSpPr>
          <p:nvPr>
            <p:ph idx="1"/>
          </p:nvPr>
        </p:nvSpPr>
        <p:spPr>
          <a:xfrm>
            <a:off x="457200" y="2096713"/>
            <a:ext cx="5895581" cy="4080250"/>
          </a:xfrm>
        </p:spPr>
        <p:txBody>
          <a:bodyPr>
            <a:normAutofit/>
          </a:bodyPr>
          <a:lstStyle/>
          <a:p>
            <a:r>
              <a:rPr lang="lv-LV" sz="1700" b="1" dirty="0">
                <a:effectLst/>
                <a:latin typeface="+mj-lt"/>
                <a:ea typeface="Calibri" panose="020F0502020204030204" pitchFamily="34" charset="0"/>
                <a:cs typeface="Times New Roman" panose="02020603050405020304" pitchFamily="18" charset="0"/>
              </a:rPr>
              <a:t>Problēma</a:t>
            </a:r>
            <a:r>
              <a:rPr lang="lv-LV" sz="1700" dirty="0">
                <a:effectLst/>
                <a:latin typeface="+mj-lt"/>
                <a:ea typeface="Calibri" panose="020F0502020204030204" pitchFamily="34" charset="0"/>
                <a:cs typeface="Times New Roman" panose="02020603050405020304" pitchFamily="18" charset="0"/>
              </a:rPr>
              <a:t>: trokšņu piesārņojums sadzīvē, ko izraisa kaimiņi</a:t>
            </a:r>
          </a:p>
          <a:p>
            <a:endParaRPr lang="lv-LV" sz="1700" dirty="0">
              <a:effectLst/>
              <a:latin typeface="+mj-lt"/>
              <a:ea typeface="Calibri" panose="020F0502020204030204" pitchFamily="34" charset="0"/>
              <a:cs typeface="Times New Roman" panose="02020603050405020304" pitchFamily="18" charset="0"/>
            </a:endParaRPr>
          </a:p>
          <a:p>
            <a:pPr algn="just"/>
            <a:r>
              <a:rPr lang="lv-LV" sz="1700" b="1" dirty="0">
                <a:ln w="10160" cap="flat" cmpd="sng" algn="ctr">
                  <a:solidFill>
                    <a:srgbClr val="5B9BD5"/>
                  </a:solidFill>
                  <a:prstDash val="solid"/>
                  <a:round/>
                </a:ln>
                <a:effectLst>
                  <a:outerShdw blurRad="38100" dist="22860" dir="5400000" algn="tl">
                    <a:srgbClr val="000000">
                      <a:alpha val="30000"/>
                    </a:srgbClr>
                  </a:outerShdw>
                </a:effectLst>
                <a:latin typeface="+mj-lt"/>
                <a:ea typeface="Times New Roman" panose="02020603050405020304" pitchFamily="18" charset="0"/>
              </a:rPr>
              <a:t>Baltā cepure </a:t>
            </a:r>
            <a:r>
              <a:rPr lang="lv-LV" sz="1700" dirty="0">
                <a:effectLst/>
                <a:latin typeface="+mj-lt"/>
                <a:ea typeface="Times New Roman" panose="02020603050405020304" pitchFamily="18" charset="0"/>
              </a:rPr>
              <a:t>(neitrālā, informācija, fakti): statistika liecina, ka gandrīz 10 miljoni eiropiešu katru gadu ir spiesti mainīt dzīves vietu trokšņainu kaimiņu dēļ. Pasaules veselības organizācija konstatējusi, ka aptuveni trešā daļa iedzīvotāju cieš no trokšņa izprovocētiem miega traucējumiem, jo nakts klusumā skaņas izplatās tālāk un ir labāk sadzirdamas, turklāt cilvēki cenšas atslābināties un gulēt. Pētījumā pierādīts, ka pašu radīts troksnis cilvēkus uztrauc mazāk, daudz jutīgāki esam pret kaimiņu aktivitātēm. Visbiežāk traucējoši ir sadzīves trokšņi, ko dzird no kaimiņu dzīvokļa vai mājas - skaļa mūzika, strīdi, remontdarbu troksnis, jo tad pievienojas augošais stress un neziņa, vai troksnis turpināsies, vai tas nepieaugs, strīdam pāraugot agresijas izpausmēs un tamlīdzīgi.</a:t>
            </a:r>
            <a:endParaRPr lang="en-GB" sz="1700" dirty="0">
              <a:effectLst/>
              <a:latin typeface="+mj-lt"/>
              <a:ea typeface="Times New Roman" panose="02020603050405020304" pitchFamily="18" charset="0"/>
            </a:endParaRPr>
          </a:p>
          <a:p>
            <a:endParaRPr lang="en-GB" sz="1700" dirty="0">
              <a:latin typeface="+mj-lt"/>
            </a:endParaRPr>
          </a:p>
        </p:txBody>
      </p:sp>
      <p:pic>
        <p:nvPicPr>
          <p:cNvPr id="4" name="Picture 3">
            <a:extLst>
              <a:ext uri="{FF2B5EF4-FFF2-40B4-BE49-F238E27FC236}">
                <a16:creationId xmlns:a16="http://schemas.microsoft.com/office/drawing/2014/main" id="{AD299D69-2DCF-4F49-8084-841CB4C4972F}"/>
              </a:ext>
            </a:extLst>
          </p:cNvPr>
          <p:cNvPicPr>
            <a:picLocks noChangeAspect="1"/>
          </p:cNvPicPr>
          <p:nvPr/>
        </p:nvPicPr>
        <p:blipFill rotWithShape="1">
          <a:blip r:embed="rId3"/>
          <a:srcRect t="7306" r="1" b="3940"/>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359509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4" name="Oval 13">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D3038FBC-FD03-4FF0-B990-A5732AF82C0A}"/>
              </a:ext>
            </a:extLst>
          </p:cNvPr>
          <p:cNvSpPr>
            <a:spLocks noGrp="1"/>
          </p:cNvSpPr>
          <p:nvPr>
            <p:ph idx="1"/>
          </p:nvPr>
        </p:nvSpPr>
        <p:spPr>
          <a:xfrm>
            <a:off x="457200" y="2064470"/>
            <a:ext cx="5858759" cy="4112493"/>
          </a:xfrm>
        </p:spPr>
        <p:txBody>
          <a:bodyPr>
            <a:normAutofit/>
          </a:bodyPr>
          <a:lstStyle/>
          <a:p>
            <a:pPr algn="just">
              <a:spcBef>
                <a:spcPts val="0"/>
              </a:spcBef>
            </a:pPr>
            <a:r>
              <a:rPr lang="lv-LV" b="1" dirty="0">
                <a:ln w="22225">
                  <a:solidFill>
                    <a:schemeClr val="accent2"/>
                  </a:solidFill>
                  <a:prstDash val="solid"/>
                </a:ln>
                <a:solidFill>
                  <a:schemeClr val="accent5">
                    <a:lumMod val="75000"/>
                  </a:schemeClr>
                </a:solidFill>
                <a:latin typeface="Times New Roman" panose="02020603050405020304" pitchFamily="18" charset="0"/>
                <a:ea typeface="Times New Roman" panose="02020603050405020304" pitchFamily="18" charset="0"/>
              </a:rPr>
              <a:t>Sarkanā cepure </a:t>
            </a:r>
            <a:r>
              <a:rPr lang="lv-LV" dirty="0">
                <a:effectLst/>
                <a:latin typeface="+mj-lt"/>
                <a:ea typeface="Times New Roman" panose="02020603050405020304" pitchFamily="18" charset="0"/>
              </a:rPr>
              <a:t>(jūtas, emocijas, intuīcija): Diemžēl, dzīvojot pašu remonta trokšņu pasaulē, telpas saimnieki daudz retāk iedomājas, ka šīs skaņas var traucēt citus cilvēkus, tāpēc dažkārt uzdrīkstas šos darbus veikt ne tikai dienas laikā, kad lielākā daļa iedzīvotāju uzturas ārpus mājām - darbā, skolā, iepirkšanās vietās, bet arī vakaros un pat naktīs, kā arī brīvdienās, kad citi savā mājoklī vēlas atpūsties. Skaļās basu mūzikas cienītāji vispār nerēķinās ar citiem, ka tikai viņiem ir labi, sevišķi jaunieši!!! </a:t>
            </a:r>
          </a:p>
          <a:p>
            <a:pPr algn="just">
              <a:spcBef>
                <a:spcPts val="0"/>
              </a:spcBef>
            </a:pPr>
            <a:r>
              <a:rPr lang="lv-LV" dirty="0">
                <a:effectLst/>
                <a:latin typeface="+mj-lt"/>
                <a:ea typeface="Times New Roman" panose="02020603050405020304" pitchFamily="18" charset="0"/>
              </a:rPr>
              <a:t>Tas var novest pie dažādām stresa izraisītām saslimšanām, piemēram, paaugstināta asinsspiediena</a:t>
            </a:r>
            <a:r>
              <a:rPr lang="lv-LV" dirty="0">
                <a:latin typeface="Times New Roman" panose="02020603050405020304" pitchFamily="18"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a:p>
            <a:pPr algn="just"/>
            <a:endParaRPr lang="en-GB" dirty="0"/>
          </a:p>
        </p:txBody>
      </p:sp>
      <p:pic>
        <p:nvPicPr>
          <p:cNvPr id="4" name="Picture 3">
            <a:extLst>
              <a:ext uri="{FF2B5EF4-FFF2-40B4-BE49-F238E27FC236}">
                <a16:creationId xmlns:a16="http://schemas.microsoft.com/office/drawing/2014/main" id="{D474F204-1328-4BDB-A62D-A49B9AF9AABB}"/>
              </a:ext>
            </a:extLst>
          </p:cNvPr>
          <p:cNvPicPr>
            <a:picLocks noChangeAspect="1"/>
          </p:cNvPicPr>
          <p:nvPr/>
        </p:nvPicPr>
        <p:blipFill rotWithShape="1">
          <a:blip r:embed="rId3"/>
          <a:srcRect r="-2" b="-2"/>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198929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14" name="Oval 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7"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06B300C2-59D0-46D5-9022-16896BB5AE3D}"/>
              </a:ext>
            </a:extLst>
          </p:cNvPr>
          <p:cNvSpPr>
            <a:spLocks noGrp="1"/>
          </p:cNvSpPr>
          <p:nvPr>
            <p:ph idx="1"/>
          </p:nvPr>
        </p:nvSpPr>
        <p:spPr>
          <a:xfrm>
            <a:off x="457201" y="2096713"/>
            <a:ext cx="6975566" cy="4080250"/>
          </a:xfrm>
        </p:spPr>
        <p:txBody>
          <a:bodyPr>
            <a:normAutofit/>
          </a:bodyPr>
          <a:lstStyle/>
          <a:p>
            <a:pPr algn="just">
              <a:spcBef>
                <a:spcPts val="0"/>
              </a:spcBef>
              <a:spcAft>
                <a:spcPts val="600"/>
              </a:spcAft>
            </a:pPr>
            <a:r>
              <a:rPr lang="lv-LV" b="1" dirty="0">
                <a:solidFill>
                  <a:srgbClr val="FFFF00"/>
                </a:solidFill>
                <a:effectLst/>
                <a:latin typeface="+mj-lt"/>
                <a:ea typeface="Times New Roman" panose="02020603050405020304" pitchFamily="18" charset="0"/>
              </a:rPr>
              <a:t>Dzeltenā cepure</a:t>
            </a:r>
            <a:r>
              <a:rPr lang="lv-LV" dirty="0">
                <a:solidFill>
                  <a:srgbClr val="FFFF00"/>
                </a:solidFill>
                <a:effectLst/>
                <a:latin typeface="+mj-lt"/>
                <a:ea typeface="Times New Roman" panose="02020603050405020304" pitchFamily="18" charset="0"/>
              </a:rPr>
              <a:t> </a:t>
            </a:r>
            <a:r>
              <a:rPr lang="lv-LV" dirty="0">
                <a:effectLst/>
                <a:latin typeface="+mj-lt"/>
                <a:ea typeface="Times New Roman" panose="02020603050405020304" pitchFamily="18" charset="0"/>
              </a:rPr>
              <a:t>(optimisms, pozitīvs noskaņojums, ka viss būs labi): vienmēr taču pastāv iespēja parunāties ar kaimiņiem, iespējams, ka viņi nemaz neapzinās, ka ļoti traucē pārējiem iedzīvotājiem. Turklāt remontdarbi kādreiz beidzas, raudoši zīdaiņi izaug, sadzīves tehnika noveco un tiek nomainīta pret citu, klusāku. Varbūt kaimiņi pārvāksies? </a:t>
            </a:r>
            <a:r>
              <a:rPr lang="lv-LV" dirty="0">
                <a:effectLst/>
                <a:latin typeface="+mj-lt"/>
                <a:ea typeface="Times New Roman" panose="02020603050405020304" pitchFamily="18" charset="0"/>
                <a:sym typeface="Segoe UI Emoji" panose="020B0502040204020203" pitchFamily="34" charset="0"/>
              </a:rPr>
              <a:t>😊</a:t>
            </a:r>
          </a:p>
          <a:p>
            <a:pPr algn="just">
              <a:spcBef>
                <a:spcPts val="0"/>
              </a:spcBef>
              <a:spcAft>
                <a:spcPts val="600"/>
              </a:spcAft>
            </a:pPr>
            <a:endParaRPr lang="lv-LV" dirty="0">
              <a:effectLst/>
              <a:latin typeface="+mj-lt"/>
              <a:ea typeface="Times New Roman" panose="02020603050405020304" pitchFamily="18" charset="0"/>
              <a:sym typeface="Segoe UI Emoji" panose="020B0502040204020203" pitchFamily="34" charset="0"/>
            </a:endParaRPr>
          </a:p>
          <a:p>
            <a:pPr>
              <a:spcBef>
                <a:spcPts val="0"/>
              </a:spcBef>
              <a:spcAft>
                <a:spcPts val="600"/>
              </a:spcAft>
            </a:pPr>
            <a:r>
              <a:rPr lang="lv-LV" dirty="0">
                <a:effectLst/>
                <a:latin typeface="+mj-lt"/>
                <a:ea typeface="Times New Roman" panose="02020603050405020304" pitchFamily="18" charset="0"/>
              </a:rPr>
              <a:t> Un pastāv arī tāda iespēja kā ausu aizbāžņi, kas speciāli ir radīti nolūkam – mazināt skaņas un ļaut mierīgi gulēt. </a:t>
            </a:r>
            <a:endParaRPr lang="en-GB" dirty="0">
              <a:effectLst/>
              <a:latin typeface="+mj-lt"/>
              <a:ea typeface="Times New Roman" panose="02020603050405020304" pitchFamily="18" charset="0"/>
            </a:endParaRPr>
          </a:p>
          <a:p>
            <a:pPr>
              <a:spcBef>
                <a:spcPts val="0"/>
              </a:spcBef>
              <a:spcAft>
                <a:spcPts val="600"/>
              </a:spcAft>
            </a:pPr>
            <a:endParaRPr lang="en-GB" dirty="0">
              <a:latin typeface="+mj-lt"/>
            </a:endParaRPr>
          </a:p>
        </p:txBody>
      </p:sp>
      <p:pic>
        <p:nvPicPr>
          <p:cNvPr id="4" name="Picture 3" descr="A yellow cartoon character&#10;&#10;Description automatically generated with low confidence">
            <a:extLst>
              <a:ext uri="{FF2B5EF4-FFF2-40B4-BE49-F238E27FC236}">
                <a16:creationId xmlns:a16="http://schemas.microsoft.com/office/drawing/2014/main" id="{6FB1CF04-40A7-4580-989D-06856ABB6668}"/>
              </a:ext>
            </a:extLst>
          </p:cNvPr>
          <p:cNvPicPr>
            <a:picLocks noChangeAspect="1"/>
          </p:cNvPicPr>
          <p:nvPr/>
        </p:nvPicPr>
        <p:blipFill rotWithShape="1">
          <a:blip r:embed="rId3"/>
          <a:srcRect r="4" b="4"/>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58414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2" name="Group 12">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4" name="Oval 13">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D8F9DE75-C4E2-4A72-AE40-42153A0DB2CA}"/>
              </a:ext>
            </a:extLst>
          </p:cNvPr>
          <p:cNvSpPr>
            <a:spLocks noGrp="1"/>
          </p:cNvSpPr>
          <p:nvPr>
            <p:ph idx="1"/>
          </p:nvPr>
        </p:nvSpPr>
        <p:spPr>
          <a:xfrm>
            <a:off x="517226" y="1219177"/>
            <a:ext cx="5904689" cy="4095244"/>
          </a:xfrm>
        </p:spPr>
        <p:txBody>
          <a:bodyPr>
            <a:noAutofit/>
          </a:bodyPr>
          <a:lstStyle/>
          <a:p>
            <a:pPr indent="0" algn="just">
              <a:buNone/>
            </a:pPr>
            <a:r>
              <a:rPr lang="lv-LV" sz="1800" b="1" dirty="0">
                <a:solidFill>
                  <a:srgbClr val="92D050"/>
                </a:solidFill>
                <a:effectLst/>
                <a:latin typeface="+mj-lt"/>
                <a:ea typeface="Times New Roman" panose="02020603050405020304" pitchFamily="18" charset="0"/>
              </a:rPr>
              <a:t>Zaļā cepure</a:t>
            </a:r>
            <a:r>
              <a:rPr lang="lv-LV" sz="1800" dirty="0">
                <a:solidFill>
                  <a:srgbClr val="92D050"/>
                </a:solidFill>
                <a:effectLst/>
                <a:latin typeface="+mj-lt"/>
                <a:ea typeface="Times New Roman" panose="02020603050405020304" pitchFamily="18" charset="0"/>
              </a:rPr>
              <a:t> </a:t>
            </a:r>
            <a:r>
              <a:rPr lang="lv-LV" sz="1800" dirty="0">
                <a:effectLst/>
                <a:latin typeface="+mj-lt"/>
                <a:ea typeface="Times New Roman" panose="02020603050405020304" pitchFamily="18" charset="0"/>
              </a:rPr>
              <a:t>(radoša domāšana, jaunas idejas, alternatīvas, potenciāls): ja vienoties ar kaimiņiem neizdodas un ausu aizbāžņi ir pārāk vāja barjera, pastāv vairākas iespējas risināt problēmu:</a:t>
            </a:r>
            <a:endParaRPr lang="en-GB" sz="1800" dirty="0">
              <a:effectLst/>
              <a:latin typeface="+mj-lt"/>
              <a:ea typeface="Times New Roman" panose="02020603050405020304" pitchFamily="18" charset="0"/>
            </a:endParaRPr>
          </a:p>
          <a:p>
            <a:pPr marL="342900" lvl="0" indent="-342900" algn="just">
              <a:buFont typeface="Times New Roman" panose="02020603050405020304" pitchFamily="18" charset="0"/>
              <a:buChar char="-"/>
            </a:pPr>
            <a:r>
              <a:rPr lang="lv-LV" sz="1800" dirty="0">
                <a:effectLst/>
                <a:latin typeface="+mj-lt"/>
                <a:ea typeface="Times New Roman" panose="02020603050405020304" pitchFamily="18" charset="0"/>
              </a:rPr>
              <a:t>administratīva iejaukšanās (policija, trokšņu mērīšana, bāriņtiesa, ja nelabvēlīgā ģimenē ir mazi bērni, u.t.t. Bet diez kas jau nav…);</a:t>
            </a:r>
            <a:endParaRPr lang="en-GB" sz="1800" dirty="0">
              <a:effectLst/>
              <a:latin typeface="+mj-lt"/>
              <a:ea typeface="Times New Roman" panose="02020603050405020304" pitchFamily="18" charset="0"/>
            </a:endParaRPr>
          </a:p>
          <a:p>
            <a:pPr marL="342900" lvl="0" indent="-342900" algn="just">
              <a:buFont typeface="Times New Roman" panose="02020603050405020304" pitchFamily="18" charset="0"/>
              <a:buChar char="-"/>
            </a:pPr>
            <a:r>
              <a:rPr lang="lv-LV" sz="1800" dirty="0">
                <a:effectLst/>
                <a:latin typeface="+mj-lt"/>
                <a:ea typeface="Times New Roman" panose="02020603050405020304" pitchFamily="18" charset="0"/>
              </a:rPr>
              <a:t>agresīva, regulāra attiecību skaidrošana (vai dieniņ, tas arī nav lāgā…)</a:t>
            </a:r>
            <a:endParaRPr lang="en-GB" sz="1800" dirty="0">
              <a:effectLst/>
              <a:latin typeface="+mj-lt"/>
              <a:ea typeface="Times New Roman" panose="02020603050405020304" pitchFamily="18" charset="0"/>
            </a:endParaRPr>
          </a:p>
          <a:p>
            <a:pPr marL="342900" lvl="0" indent="-342900" algn="just">
              <a:buFont typeface="Times New Roman" panose="02020603050405020304" pitchFamily="18" charset="0"/>
              <a:buChar char="-"/>
            </a:pPr>
            <a:r>
              <a:rPr lang="lv-LV" sz="1800" dirty="0">
                <a:effectLst/>
                <a:latin typeface="+mj-lt"/>
                <a:ea typeface="Times New Roman" panose="02020603050405020304" pitchFamily="18" charset="0"/>
              </a:rPr>
              <a:t>sienu/griestu/grīdas skaņas izolācija, siltināšana u.c. (finanšu ieguldījumi);</a:t>
            </a:r>
            <a:endParaRPr lang="en-GB" sz="1800" dirty="0">
              <a:effectLst/>
              <a:latin typeface="+mj-lt"/>
              <a:ea typeface="Times New Roman" panose="02020603050405020304" pitchFamily="18" charset="0"/>
            </a:endParaRPr>
          </a:p>
          <a:p>
            <a:pPr marL="342900" lvl="0" indent="-342900" algn="just">
              <a:buFont typeface="Times New Roman" panose="02020603050405020304" pitchFamily="18" charset="0"/>
              <a:buChar char="-"/>
            </a:pPr>
            <a:r>
              <a:rPr lang="lv-LV" sz="1800" dirty="0">
                <a:effectLst/>
                <a:latin typeface="+mj-lt"/>
                <a:ea typeface="Times New Roman" panose="02020603050405020304" pitchFamily="18" charset="0"/>
              </a:rPr>
              <a:t> dzīves vietas nomaiņa (cits dzīvoklis, personīgā māja, atkal finanses, bet privātmājā var brīvi justies un iekopt sakņu dārzu, kas ir ekonomiski izdevīgi, vai audzēt smukas puķītes, kas ir estētiski…);</a:t>
            </a:r>
            <a:endParaRPr lang="en-GB" sz="1800" dirty="0">
              <a:effectLst/>
              <a:latin typeface="+mj-lt"/>
              <a:ea typeface="Times New Roman" panose="02020603050405020304" pitchFamily="18" charset="0"/>
            </a:endParaRPr>
          </a:p>
          <a:p>
            <a:pPr algn="just"/>
            <a:endParaRPr lang="en-GB" sz="1800" dirty="0">
              <a:latin typeface="+mj-lt"/>
            </a:endParaRPr>
          </a:p>
        </p:txBody>
      </p:sp>
      <p:pic>
        <p:nvPicPr>
          <p:cNvPr id="4" name="Picture 3">
            <a:extLst>
              <a:ext uri="{FF2B5EF4-FFF2-40B4-BE49-F238E27FC236}">
                <a16:creationId xmlns:a16="http://schemas.microsoft.com/office/drawing/2014/main" id="{EEDA35F1-2BDD-4437-BC73-69C5EDCCDD9D}"/>
              </a:ext>
            </a:extLst>
          </p:cNvPr>
          <p:cNvPicPr>
            <a:picLocks noChangeAspect="1"/>
          </p:cNvPicPr>
          <p:nvPr/>
        </p:nvPicPr>
        <p:blipFill rotWithShape="1">
          <a:blip r:embed="rId3"/>
          <a:srcRect t="14722" b="14612"/>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55414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4" name="Oval 13">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D4A9577E-911E-4A74-B542-2F36AD5F2469}"/>
              </a:ext>
            </a:extLst>
          </p:cNvPr>
          <p:cNvSpPr>
            <a:spLocks noGrp="1"/>
          </p:cNvSpPr>
          <p:nvPr>
            <p:ph idx="1"/>
          </p:nvPr>
        </p:nvSpPr>
        <p:spPr>
          <a:xfrm>
            <a:off x="418290" y="2110901"/>
            <a:ext cx="5934492" cy="4066061"/>
          </a:xfrm>
        </p:spPr>
        <p:txBody>
          <a:bodyPr>
            <a:normAutofit fontScale="92500" lnSpcReduction="20000"/>
          </a:bodyPr>
          <a:lstStyle/>
          <a:p>
            <a:pPr algn="just">
              <a:lnSpc>
                <a:spcPct val="150000"/>
              </a:lnSpc>
              <a:spcBef>
                <a:spcPts val="0"/>
              </a:spcBef>
            </a:pPr>
            <a:r>
              <a:rPr lang="lv-LV" b="1" dirty="0">
                <a:solidFill>
                  <a:schemeClr val="bg1"/>
                </a:solidFill>
                <a:effectLst/>
                <a:latin typeface="+mj-lt"/>
                <a:ea typeface="Times New Roman" panose="02020603050405020304" pitchFamily="18" charset="0"/>
              </a:rPr>
              <a:t>Melnā cepure</a:t>
            </a:r>
            <a:r>
              <a:rPr lang="lv-LV" dirty="0">
                <a:solidFill>
                  <a:schemeClr val="bg1"/>
                </a:solidFill>
                <a:effectLst/>
                <a:latin typeface="+mj-lt"/>
                <a:ea typeface="Times New Roman" panose="02020603050405020304" pitchFamily="18" charset="0"/>
              </a:rPr>
              <a:t> </a:t>
            </a:r>
            <a:r>
              <a:rPr lang="lv-LV" dirty="0">
                <a:effectLst/>
                <a:latin typeface="+mj-lt"/>
                <a:ea typeface="Times New Roman" panose="02020603050405020304" pitchFamily="18" charset="0"/>
              </a:rPr>
              <a:t>(piesardzība, kritiskā pieeja, risku izvērtējums): protams, vienmēr pastāv iespēja nomainīt dzīves vietu, tomēr ir jāpatur prātā iespēja, ka arī jaunajā mājoklī kaimiņi var būt trokšņaini. Tāpat pastāv iespēja, ka sākotnēji mierīgie kaimiņi pārceļas un viņu vietā ievācas trokšņaini. </a:t>
            </a:r>
          </a:p>
          <a:p>
            <a:pPr algn="just">
              <a:lnSpc>
                <a:spcPct val="150000"/>
              </a:lnSpc>
              <a:spcBef>
                <a:spcPts val="0"/>
              </a:spcBef>
            </a:pPr>
            <a:r>
              <a:rPr lang="lv-LV" dirty="0">
                <a:effectLst/>
                <a:latin typeface="+mj-lt"/>
                <a:ea typeface="Times New Roman" panose="02020603050405020304" pitchFamily="18" charset="0"/>
              </a:rPr>
              <a:t>Var rasties cits kaitinoša trokšņa avots, ar kuru cīnīties ir neiespējami, piemēram, gar māju var izbūvēt tramvaja sliedes, ātrgaitas šoseju, lidlauku, izmēģinājumu poligonu, uzcelt metalurģijas rūpnīcu…</a:t>
            </a:r>
            <a:endParaRPr lang="en-GB" dirty="0">
              <a:effectLst/>
              <a:latin typeface="+mj-lt"/>
              <a:ea typeface="Times New Roman" panose="02020603050405020304" pitchFamily="18" charset="0"/>
            </a:endParaRPr>
          </a:p>
          <a:p>
            <a:pPr algn="just">
              <a:lnSpc>
                <a:spcPct val="150000"/>
              </a:lnSpc>
            </a:pPr>
            <a:endParaRPr lang="en-GB" dirty="0">
              <a:latin typeface="+mj-lt"/>
            </a:endParaRPr>
          </a:p>
        </p:txBody>
      </p:sp>
      <p:pic>
        <p:nvPicPr>
          <p:cNvPr id="4" name="Picture 3">
            <a:extLst>
              <a:ext uri="{FF2B5EF4-FFF2-40B4-BE49-F238E27FC236}">
                <a16:creationId xmlns:a16="http://schemas.microsoft.com/office/drawing/2014/main" id="{BCE664E0-50BD-4BE5-9664-20A5862FEC04}"/>
              </a:ext>
            </a:extLst>
          </p:cNvPr>
          <p:cNvPicPr>
            <a:picLocks noChangeAspect="1"/>
          </p:cNvPicPr>
          <p:nvPr/>
        </p:nvPicPr>
        <p:blipFill rotWithShape="1">
          <a:blip r:embed="rId3"/>
          <a:srcRect r="-3" b="22248"/>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264098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4" name="Oval 13">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BF8139A4-B66A-4235-A356-C39AAFB2BFB8}"/>
              </a:ext>
            </a:extLst>
          </p:cNvPr>
          <p:cNvSpPr>
            <a:spLocks noGrp="1"/>
          </p:cNvSpPr>
          <p:nvPr>
            <p:ph idx="1"/>
          </p:nvPr>
        </p:nvSpPr>
        <p:spPr>
          <a:xfrm>
            <a:off x="315325" y="513009"/>
            <a:ext cx="6284377" cy="5784095"/>
          </a:xfrm>
        </p:spPr>
        <p:txBody>
          <a:bodyPr>
            <a:normAutofit/>
          </a:bodyPr>
          <a:lstStyle/>
          <a:p>
            <a:pPr indent="0">
              <a:buNone/>
            </a:pPr>
            <a:r>
              <a:rPr lang="lv-LV" sz="1900" b="1" dirty="0">
                <a:solidFill>
                  <a:srgbClr val="0070C0"/>
                </a:solidFill>
                <a:effectLst/>
                <a:latin typeface="+mj-lt"/>
                <a:ea typeface="Times New Roman" panose="02020603050405020304" pitchFamily="18" charset="0"/>
              </a:rPr>
              <a:t>Zilā cepure</a:t>
            </a:r>
            <a:r>
              <a:rPr lang="lv-LV" sz="1900" dirty="0">
                <a:solidFill>
                  <a:srgbClr val="0070C0"/>
                </a:solidFill>
                <a:effectLst/>
                <a:latin typeface="+mj-lt"/>
                <a:ea typeface="Times New Roman" panose="02020603050405020304" pitchFamily="18" charset="0"/>
              </a:rPr>
              <a:t> </a:t>
            </a:r>
            <a:r>
              <a:rPr lang="lv-LV" sz="1900" dirty="0">
                <a:effectLst/>
                <a:latin typeface="+mj-lt"/>
                <a:ea typeface="Times New Roman" panose="02020603050405020304" pitchFamily="18" charset="0"/>
              </a:rPr>
              <a:t>(secinājumi, apkopojums, lēmumi): izvērtējot visus faktus, var secināt, ka:</a:t>
            </a:r>
            <a:endParaRPr lang="en-GB" sz="1900" dirty="0">
              <a:effectLst/>
              <a:latin typeface="+mj-lt"/>
              <a:ea typeface="Times New Roman" panose="02020603050405020304" pitchFamily="18" charset="0"/>
            </a:endParaRPr>
          </a:p>
          <a:p>
            <a:pPr marL="342900" lvl="0" indent="-342900">
              <a:buFont typeface="+mj-lt"/>
              <a:buAutoNum type="arabicParenR"/>
            </a:pPr>
            <a:r>
              <a:rPr lang="lv-LV" sz="1900" dirty="0">
                <a:effectLst/>
                <a:latin typeface="+mj-lt"/>
                <a:ea typeface="Times New Roman" panose="02020603050405020304" pitchFamily="18" charset="0"/>
              </a:rPr>
              <a:t>Kaimiņu radīts troksnis ir plaši izplatīts iemesls dzīves kvalitātes līmeņa pazemināšanai;</a:t>
            </a:r>
            <a:endParaRPr lang="en-GB" sz="1900" dirty="0">
              <a:effectLst/>
              <a:latin typeface="+mj-lt"/>
              <a:ea typeface="Times New Roman" panose="02020603050405020304" pitchFamily="18" charset="0"/>
            </a:endParaRPr>
          </a:p>
          <a:p>
            <a:pPr marL="342900" lvl="0" indent="-342900">
              <a:buFont typeface="+mj-lt"/>
              <a:buAutoNum type="arabicParenR"/>
            </a:pPr>
            <a:r>
              <a:rPr lang="lv-LV" sz="1900" dirty="0">
                <a:effectLst/>
                <a:latin typeface="+mj-lt"/>
                <a:ea typeface="Times New Roman" panose="02020603050405020304" pitchFamily="18" charset="0"/>
              </a:rPr>
              <a:t>To var censties pieciest, veikt diplomātiskas pārrunas, censties mazināt tā traucējošo ietekmi dzīvoklī vai mainīt dzīves vietu;</a:t>
            </a:r>
            <a:endParaRPr lang="en-GB" sz="1900" dirty="0">
              <a:effectLst/>
              <a:latin typeface="+mj-lt"/>
              <a:ea typeface="Times New Roman" panose="02020603050405020304" pitchFamily="18" charset="0"/>
            </a:endParaRPr>
          </a:p>
          <a:p>
            <a:pPr marL="342900" lvl="0" indent="-342900">
              <a:buFont typeface="+mj-lt"/>
              <a:buAutoNum type="arabicParenR"/>
            </a:pPr>
            <a:r>
              <a:rPr lang="lv-LV" sz="1900" dirty="0">
                <a:effectLst/>
                <a:latin typeface="+mj-lt"/>
                <a:ea typeface="Times New Roman" panose="02020603050405020304" pitchFamily="18" charset="0"/>
              </a:rPr>
              <a:t>Atkarībā no traucējumu pakāpes un iemītnieku pacietības un izturības, jebkurš risinājums prasa resursu ieguldījumu;</a:t>
            </a:r>
            <a:endParaRPr lang="en-GB" sz="1900" dirty="0">
              <a:effectLst/>
              <a:latin typeface="+mj-lt"/>
              <a:ea typeface="Times New Roman" panose="02020603050405020304" pitchFamily="18" charset="0"/>
            </a:endParaRPr>
          </a:p>
          <a:p>
            <a:pPr marL="342900" lvl="0" indent="-342900">
              <a:buFont typeface="+mj-lt"/>
              <a:buAutoNum type="arabicParenR"/>
            </a:pPr>
            <a:r>
              <a:rPr lang="lv-LV" sz="1900" dirty="0">
                <a:effectLst/>
                <a:latin typeface="+mj-lt"/>
                <a:ea typeface="Times New Roman" panose="02020603050405020304" pitchFamily="18" charset="0"/>
              </a:rPr>
              <a:t>Iespējams, savlaicīga dzīves vietas maiņa var pasargāt no problēmas eskalācijas un sniegt gaidīto rezultātu – klusus kaimiņus vai </a:t>
            </a:r>
            <a:r>
              <a:rPr lang="lv-LV" sz="1900" dirty="0" err="1">
                <a:effectLst/>
                <a:latin typeface="+mj-lt"/>
                <a:ea typeface="Times New Roman" panose="02020603050405020304" pitchFamily="18" charset="0"/>
              </a:rPr>
              <a:t>bezkaimiņu</a:t>
            </a:r>
            <a:r>
              <a:rPr lang="lv-LV" sz="1900" dirty="0">
                <a:effectLst/>
                <a:latin typeface="+mj-lt"/>
                <a:ea typeface="Times New Roman" panose="02020603050405020304" pitchFamily="18" charset="0"/>
              </a:rPr>
              <a:t> zonu privātmājā. </a:t>
            </a:r>
          </a:p>
          <a:p>
            <a:pPr marL="342900" lvl="0" indent="-342900">
              <a:buFont typeface="+mj-lt"/>
              <a:buAutoNum type="arabicParenR"/>
            </a:pPr>
            <a:endParaRPr lang="lv-LV" sz="1900" dirty="0">
              <a:latin typeface="+mj-lt"/>
              <a:ea typeface="Times New Roman" panose="02020603050405020304" pitchFamily="18" charset="0"/>
            </a:endParaRPr>
          </a:p>
          <a:p>
            <a:pPr marL="342900" lvl="0" indent="-342900">
              <a:buFont typeface="+mj-lt"/>
              <a:buAutoNum type="arabicParenR"/>
            </a:pPr>
            <a:endParaRPr lang="lv-LV" sz="1900" dirty="0">
              <a:effectLst/>
              <a:latin typeface="+mj-lt"/>
              <a:ea typeface="Times New Roman" panose="02020603050405020304" pitchFamily="18" charset="0"/>
            </a:endParaRPr>
          </a:p>
          <a:p>
            <a:pPr marL="0" indent="0" algn="just">
              <a:buNone/>
            </a:pPr>
            <a:r>
              <a:rPr lang="lv-LV" dirty="0">
                <a:effectLst/>
                <a:latin typeface="+mj-lt"/>
                <a:ea typeface="Times New Roman" panose="02020603050405020304" pitchFamily="18" charset="0"/>
              </a:rPr>
              <a:t>Tātad, izvērtējam savu pacietības līmeni un finanšu rezerves, un pieņemam lēmumu turpmākajai rīcībai!</a:t>
            </a:r>
            <a:endParaRPr lang="en-GB" dirty="0">
              <a:effectLst/>
              <a:latin typeface="+mj-lt"/>
              <a:ea typeface="Times New Roman" panose="02020603050405020304" pitchFamily="18" charset="0"/>
            </a:endParaRPr>
          </a:p>
          <a:p>
            <a:pPr marL="342900" lvl="0" indent="-342900">
              <a:buFont typeface="+mj-lt"/>
              <a:buAutoNum type="arabicParenR"/>
            </a:pPr>
            <a:endParaRPr lang="en-GB" sz="1900" dirty="0">
              <a:effectLst/>
              <a:latin typeface="+mj-lt"/>
              <a:ea typeface="Times New Roman" panose="02020603050405020304" pitchFamily="18" charset="0"/>
            </a:endParaRPr>
          </a:p>
          <a:p>
            <a:endParaRPr lang="en-GB" sz="1900" dirty="0">
              <a:latin typeface="+mj-lt"/>
            </a:endParaRPr>
          </a:p>
        </p:txBody>
      </p:sp>
      <p:pic>
        <p:nvPicPr>
          <p:cNvPr id="4" name="Picture 3" descr="Shape, circle&#10;&#10;Description automatically generated">
            <a:extLst>
              <a:ext uri="{FF2B5EF4-FFF2-40B4-BE49-F238E27FC236}">
                <a16:creationId xmlns:a16="http://schemas.microsoft.com/office/drawing/2014/main" id="{C6AC218A-8BBC-45B5-87C1-EE034326D6B0}"/>
              </a:ext>
            </a:extLst>
          </p:cNvPr>
          <p:cNvPicPr>
            <a:picLocks noChangeAspect="1"/>
          </p:cNvPicPr>
          <p:nvPr/>
        </p:nvPicPr>
        <p:blipFill rotWithShape="1">
          <a:blip r:embed="rId3"/>
          <a:srcRect l="4596" r="10917" b="1"/>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3775070516"/>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363</TotalTime>
  <Words>760</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Gill Sans Nova</vt:lpstr>
      <vt:lpstr>Times New Roman</vt:lpstr>
      <vt:lpstr>TropicVTI</vt:lpstr>
      <vt:lpstr>De Bono 6 domāšanas cepures</vt:lpstr>
      <vt:lpstr>Edvards de Bono (1933)</vt:lpstr>
      <vt:lpstr>6 cepuru nozīme</vt:lpstr>
      <vt:lpstr>Sadzīves problēmas analīze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Bono 6 domāšanas cepures</dc:title>
  <dc:creator>Aija Burkevica</dc:creator>
  <cp:lastModifiedBy>Aija Burkevica</cp:lastModifiedBy>
  <cp:revision>12</cp:revision>
  <dcterms:created xsi:type="dcterms:W3CDTF">2021-05-12T05:46:21Z</dcterms:created>
  <dcterms:modified xsi:type="dcterms:W3CDTF">2021-06-28T07:32:19Z</dcterms:modified>
</cp:coreProperties>
</file>